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77" r:id="rId6"/>
    <p:sldId id="258" r:id="rId7"/>
    <p:sldId id="290" r:id="rId8"/>
    <p:sldId id="264" r:id="rId9"/>
    <p:sldId id="291" r:id="rId10"/>
    <p:sldId id="268" r:id="rId11"/>
    <p:sldId id="286" r:id="rId12"/>
    <p:sldId id="279" r:id="rId13"/>
    <p:sldId id="262" r:id="rId14"/>
    <p:sldId id="292" r:id="rId15"/>
    <p:sldId id="260"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3204" autoAdjust="0"/>
  </p:normalViewPr>
  <p:slideViewPr>
    <p:cSldViewPr snapToGrid="0">
      <p:cViewPr varScale="1">
        <p:scale>
          <a:sx n="77" d="100"/>
          <a:sy n="77" d="100"/>
        </p:scale>
        <p:origin x="864" y="5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9/24/2024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‹nr.›</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9/24/2024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‹nr.›</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64829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‹nr.›</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‹nr.›</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‹nr.›</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‹nr.›</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‹nr.›</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err="1"/>
              <a:t>Javascript</a:t>
            </a:r>
            <a:r>
              <a:rPr lang="en-US" dirty="0"/>
              <a:t> </a:t>
            </a:r>
            <a:r>
              <a:rPr lang="en-US" dirty="0" err="1"/>
              <a:t>presentatie</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12332" y="652847"/>
            <a:ext cx="7606895" cy="2029967"/>
          </a:xfrm>
        </p:spPr>
        <p:txBody>
          <a:bodyPr/>
          <a:lstStyle/>
          <a:p>
            <a:r>
              <a:rPr lang="en-US" dirty="0"/>
              <a:t>Goodbye or conclusion​</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fontScale="92500" lnSpcReduction="20000"/>
          </a:bodyPr>
          <a:lstStyle/>
          <a:p>
            <a:pPr>
              <a:lnSpc>
                <a:spcPct val="107000"/>
              </a:lnSpc>
              <a:spcAft>
                <a:spcPts val="800"/>
              </a:spcAft>
            </a:pPr>
            <a:r>
              <a:rPr lang="en-NL" sz="2800" dirty="0">
                <a:effectLst/>
                <a:latin typeface="Aptos" panose="020B0004020202020204" pitchFamily="34" charset="0"/>
                <a:ea typeface="Aptos" panose="020B0004020202020204" pitchFamily="34" charset="0"/>
                <a:cs typeface="Times New Roman" panose="02020603050405020304" pitchFamily="18" charset="0"/>
              </a:rPr>
              <a:t>- JavaScript is </a:t>
            </a:r>
            <a:r>
              <a:rPr lang="en-NL" sz="2800" dirty="0" err="1">
                <a:effectLst/>
                <a:latin typeface="Aptos" panose="020B0004020202020204" pitchFamily="34" charset="0"/>
                <a:ea typeface="Aptos" panose="020B0004020202020204" pitchFamily="34" charset="0"/>
                <a:cs typeface="Times New Roman" panose="02020603050405020304" pitchFamily="18" charset="0"/>
              </a:rPr>
              <a:t>essentieel</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voor</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moderne</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webontwikkeling</a:t>
            </a:r>
            <a:r>
              <a:rPr lang="en-NL" sz="28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2800" dirty="0">
                <a:effectLst/>
                <a:latin typeface="Aptos" panose="020B0004020202020204" pitchFamily="34" charset="0"/>
                <a:ea typeface="Aptos" panose="020B0004020202020204" pitchFamily="34" charset="0"/>
                <a:cs typeface="Times New Roman" panose="02020603050405020304" pitchFamily="18" charset="0"/>
              </a:rPr>
              <a:t>- Het </a:t>
            </a:r>
            <a:r>
              <a:rPr lang="en-NL" sz="2800" dirty="0" err="1">
                <a:effectLst/>
                <a:latin typeface="Aptos" panose="020B0004020202020204" pitchFamily="34" charset="0"/>
                <a:ea typeface="Aptos" panose="020B0004020202020204" pitchFamily="34" charset="0"/>
                <a:cs typeface="Times New Roman" panose="02020603050405020304" pitchFamily="18" charset="0"/>
              </a:rPr>
              <a:t>biedt</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flexibiliteit</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en</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kracht</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voor</a:t>
            </a:r>
            <a:r>
              <a:rPr lang="en-NL" sz="2800" dirty="0">
                <a:effectLst/>
                <a:latin typeface="Aptos" panose="020B0004020202020204" pitchFamily="34" charset="0"/>
                <a:ea typeface="Aptos" panose="020B0004020202020204" pitchFamily="34" charset="0"/>
                <a:cs typeface="Times New Roman" panose="02020603050405020304" pitchFamily="18" charset="0"/>
              </a:rPr>
              <a:t> het </a:t>
            </a:r>
            <a:r>
              <a:rPr lang="en-NL" sz="2800" dirty="0" err="1">
                <a:effectLst/>
                <a:latin typeface="Aptos" panose="020B0004020202020204" pitchFamily="34" charset="0"/>
                <a:ea typeface="Aptos" panose="020B0004020202020204" pitchFamily="34" charset="0"/>
                <a:cs typeface="Times New Roman" panose="02020603050405020304" pitchFamily="18" charset="0"/>
              </a:rPr>
              <a:t>bouwen</a:t>
            </a:r>
            <a:r>
              <a:rPr lang="en-NL" sz="2800" dirty="0">
                <a:effectLst/>
                <a:latin typeface="Aptos" panose="020B0004020202020204" pitchFamily="34" charset="0"/>
                <a:ea typeface="Aptos" panose="020B0004020202020204" pitchFamily="34" charset="0"/>
                <a:cs typeface="Times New Roman" panose="02020603050405020304" pitchFamily="18" charset="0"/>
              </a:rPr>
              <a:t> van </a:t>
            </a:r>
            <a:r>
              <a:rPr lang="en-NL" sz="2800" dirty="0" err="1">
                <a:effectLst/>
                <a:latin typeface="Aptos" panose="020B0004020202020204" pitchFamily="34" charset="0"/>
                <a:ea typeface="Aptos" panose="020B0004020202020204" pitchFamily="34" charset="0"/>
                <a:cs typeface="Times New Roman" panose="02020603050405020304" pitchFamily="18" charset="0"/>
              </a:rPr>
              <a:t>interactieve</a:t>
            </a:r>
            <a:r>
              <a:rPr lang="en-NL" sz="2800" dirty="0">
                <a:effectLst/>
                <a:latin typeface="Aptos" panose="020B0004020202020204" pitchFamily="34" charset="0"/>
                <a:ea typeface="Aptos" panose="020B0004020202020204" pitchFamily="34" charset="0"/>
                <a:cs typeface="Times New Roman" panose="02020603050405020304" pitchFamily="18" charset="0"/>
              </a:rPr>
              <a:t> websites.</a:t>
            </a:r>
          </a:p>
          <a:p>
            <a:pPr>
              <a:lnSpc>
                <a:spcPct val="107000"/>
              </a:lnSpc>
              <a:spcAft>
                <a:spcPts val="800"/>
              </a:spcAft>
            </a:pP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Aanbevolen</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leermiddelen</a:t>
            </a:r>
            <a:r>
              <a:rPr lang="en-NL" sz="2800" dirty="0">
                <a:effectLst/>
                <a:latin typeface="Aptos" panose="020B0004020202020204" pitchFamily="34" charset="0"/>
                <a:ea typeface="Aptos" panose="020B0004020202020204" pitchFamily="34" charset="0"/>
                <a:cs typeface="Times New Roman" panose="02020603050405020304" pitchFamily="18" charset="0"/>
              </a:rPr>
              <a:t>: MDN Web Docs, </a:t>
            </a:r>
            <a:r>
              <a:rPr lang="en-NL" sz="2800" dirty="0" err="1">
                <a:effectLst/>
                <a:latin typeface="Aptos" panose="020B0004020202020204" pitchFamily="34" charset="0"/>
                <a:ea typeface="Aptos" panose="020B0004020202020204" pitchFamily="34" charset="0"/>
                <a:cs typeface="Times New Roman" panose="02020603050405020304" pitchFamily="18" charset="0"/>
              </a:rPr>
              <a:t>Codecademy</a:t>
            </a:r>
            <a:r>
              <a:rPr lang="en-NL" sz="2800" dirty="0">
                <a:effectLst/>
                <a:latin typeface="Aptos" panose="020B0004020202020204" pitchFamily="34" charset="0"/>
                <a:ea typeface="Aptos" panose="020B0004020202020204" pitchFamily="34" charset="0"/>
                <a:cs typeface="Times New Roman" panose="02020603050405020304" pitchFamily="18" charset="0"/>
              </a:rPr>
              <a:t>, </a:t>
            </a:r>
            <a:r>
              <a:rPr lang="en-NL" sz="2800" dirty="0" err="1">
                <a:effectLst/>
                <a:latin typeface="Aptos" panose="020B0004020202020204" pitchFamily="34" charset="0"/>
                <a:ea typeface="Aptos" panose="020B0004020202020204" pitchFamily="34" charset="0"/>
                <a:cs typeface="Times New Roman" panose="02020603050405020304" pitchFamily="18" charset="0"/>
              </a:rPr>
              <a:t>freeCodeCamp</a:t>
            </a:r>
            <a:r>
              <a:rPr lang="en-NL" sz="28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18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Dynamic delivery​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4278313" cy="3737541"/>
          </a:xfrm>
        </p:spPr>
        <p:txBody>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3554612853"/>
              </p:ext>
            </p:extLst>
          </p:nvPr>
        </p:nvGraphicFramePr>
        <p:xfrm>
          <a:off x="5241925" y="2417763"/>
          <a:ext cx="6188076" cy="3678235"/>
        </p:xfrm>
        <a:graphic>
          <a:graphicData uri="http://schemas.openxmlformats.org/drawingml/2006/table">
            <a:tbl>
              <a:tblPr firstRow="1" bandRow="1">
                <a:tableStyleId>{C4B1156A-380E-4F78-BDF5-A606A8083BF9}</a:tableStyleId>
              </a:tblPr>
              <a:tblGrid>
                <a:gridCol w="1695814">
                  <a:extLst>
                    <a:ext uri="{9D8B030D-6E8A-4147-A177-3AD203B41FA5}">
                      <a16:colId xmlns:a16="http://schemas.microsoft.com/office/drawing/2014/main" val="248340271"/>
                    </a:ext>
                  </a:extLst>
                </a:gridCol>
                <a:gridCol w="2052644">
                  <a:extLst>
                    <a:ext uri="{9D8B030D-6E8A-4147-A177-3AD203B41FA5}">
                      <a16:colId xmlns:a16="http://schemas.microsoft.com/office/drawing/2014/main" val="2825265259"/>
                    </a:ext>
                  </a:extLst>
                </a:gridCol>
                <a:gridCol w="1233830">
                  <a:extLst>
                    <a:ext uri="{9D8B030D-6E8A-4147-A177-3AD203B41FA5}">
                      <a16:colId xmlns:a16="http://schemas.microsoft.com/office/drawing/2014/main" val="207959087"/>
                    </a:ext>
                  </a:extLst>
                </a:gridCol>
                <a:gridCol w="1205788">
                  <a:extLst>
                    <a:ext uri="{9D8B030D-6E8A-4147-A177-3AD203B41FA5}">
                      <a16:colId xmlns:a16="http://schemas.microsoft.com/office/drawing/2014/main" val="3104692732"/>
                    </a:ext>
                  </a:extLst>
                </a:gridCol>
              </a:tblGrid>
              <a:tr h="735647">
                <a:tc>
                  <a:txBody>
                    <a:bodyPr/>
                    <a:lstStyle/>
                    <a:p>
                      <a:pPr algn="l" rtl="0" fontAlgn="base"/>
                      <a:r>
                        <a:rPr lang="en-US" sz="1800" b="1" dirty="0">
                          <a:solidFill>
                            <a:sysClr val="windowText" lastClr="000000"/>
                          </a:solidFill>
                          <a:effectLst/>
                        </a:rPr>
                        <a:t>Metric​</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Measurement​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Target​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Actual​</a:t>
                      </a:r>
                      <a:endParaRPr lang="en-US" b="1" i="0" dirty="0">
                        <a:solidFill>
                          <a:sysClr val="windowText" lastClr="000000"/>
                        </a:solidFill>
                        <a:effectLst/>
                      </a:endParaRP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Audience </a:t>
                      </a:r>
                      <a:br>
                        <a:rPr lang="en-US" sz="1800" b="0" dirty="0">
                          <a:solidFill>
                            <a:sysClr val="windowText" lastClr="000000"/>
                          </a:solidFill>
                          <a:effectLst/>
                        </a:rPr>
                      </a:br>
                      <a:r>
                        <a:rPr lang="en-US" sz="1800" b="0" dirty="0">
                          <a:solidFill>
                            <a:sysClr val="windowText" lastClr="000000"/>
                          </a:solidFill>
                          <a:effectLst/>
                        </a:rPr>
                        <a:t>attendance​</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attendees​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120​</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Engagement duration​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Minutes​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60​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75​</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sz="1800" b="0" dirty="0">
                          <a:solidFill>
                            <a:sysClr val="windowText" lastClr="000000"/>
                          </a:solidFill>
                          <a:effectLst/>
                        </a:rPr>
                        <a:t>Q&amp;A interaction​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questions​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a:t>
                      </a:r>
                      <a:endParaRPr lang="en-US" b="0" i="0" dirty="0">
                        <a:solidFill>
                          <a:sysClr val="windowText" lastClr="000000"/>
                        </a:solidFill>
                        <a:effectLst/>
                      </a:endParaRP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Positive </a:t>
                      </a:r>
                      <a:br>
                        <a:rPr lang="en-US" sz="1800" b="0" dirty="0">
                          <a:solidFill>
                            <a:sysClr val="windowText" lastClr="000000"/>
                          </a:solidFill>
                          <a:effectLst/>
                        </a:rPr>
                      </a:br>
                      <a:r>
                        <a:rPr lang="en-US" sz="1800" b="0" dirty="0">
                          <a:solidFill>
                            <a:sysClr val="windowText" lastClr="000000"/>
                          </a:solidFill>
                          <a:effectLst/>
                        </a:rPr>
                        <a:t>feedback​</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Percentage (%)​</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95​</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896112"/>
            <a:ext cx="10665845" cy="1325563"/>
          </a:xfrm>
        </p:spPr>
        <p:txBody>
          <a:bodyPr/>
          <a:lstStyle/>
          <a:p>
            <a:r>
              <a:rPr lang="en-US" dirty="0"/>
              <a:t>Speaking engagement metrics​</a:t>
            </a:r>
          </a:p>
        </p:txBody>
      </p:sp>
      <p:graphicFrame>
        <p:nvGraphicFramePr>
          <p:cNvPr id="14" name="Table Placeholder 13">
            <a:extLst>
              <a:ext uri="{FF2B5EF4-FFF2-40B4-BE49-F238E27FC236}">
                <a16:creationId xmlns:a16="http://schemas.microsoft.com/office/drawing/2014/main" id="{597B3320-3330-1F17-5E4B-B24CAB0A4487}"/>
              </a:ext>
            </a:extLst>
          </p:cNvPr>
          <p:cNvGraphicFramePr>
            <a:graphicFrameLocks noGrp="1"/>
          </p:cNvGraphicFramePr>
          <p:nvPr>
            <p:ph type="tbl" sz="quarter" idx="13"/>
            <p:extLst>
              <p:ext uri="{D42A27DB-BD31-4B8C-83A1-F6EECF244321}">
                <p14:modId xmlns:p14="http://schemas.microsoft.com/office/powerpoint/2010/main" val="3734130339"/>
              </p:ext>
            </p:extLst>
          </p:nvPr>
        </p:nvGraphicFramePr>
        <p:xfrm>
          <a:off x="762000" y="2417763"/>
          <a:ext cx="10666412" cy="3678235"/>
        </p:xfrm>
        <a:graphic>
          <a:graphicData uri="http://schemas.openxmlformats.org/drawingml/2006/table">
            <a:tbl>
              <a:tblPr firstRow="1" bandRow="1">
                <a:tableStyleId>{C4B1156A-380E-4F78-BDF5-A606A8083BF9}</a:tableStyleId>
              </a:tblPr>
              <a:tblGrid>
                <a:gridCol w="3444221">
                  <a:extLst>
                    <a:ext uri="{9D8B030D-6E8A-4147-A177-3AD203B41FA5}">
                      <a16:colId xmlns:a16="http://schemas.microsoft.com/office/drawing/2014/main" val="4239035621"/>
                    </a:ext>
                  </a:extLst>
                </a:gridCol>
                <a:gridCol w="3253189">
                  <a:extLst>
                    <a:ext uri="{9D8B030D-6E8A-4147-A177-3AD203B41FA5}">
                      <a16:colId xmlns:a16="http://schemas.microsoft.com/office/drawing/2014/main" val="1645754944"/>
                    </a:ext>
                  </a:extLst>
                </a:gridCol>
                <a:gridCol w="2005852">
                  <a:extLst>
                    <a:ext uri="{9D8B030D-6E8A-4147-A177-3AD203B41FA5}">
                      <a16:colId xmlns:a16="http://schemas.microsoft.com/office/drawing/2014/main" val="4278473568"/>
                    </a:ext>
                  </a:extLst>
                </a:gridCol>
                <a:gridCol w="1963150">
                  <a:extLst>
                    <a:ext uri="{9D8B030D-6E8A-4147-A177-3AD203B41FA5}">
                      <a16:colId xmlns:a16="http://schemas.microsoft.com/office/drawing/2014/main" val="760742182"/>
                    </a:ext>
                  </a:extLst>
                </a:gridCol>
              </a:tblGrid>
              <a:tr h="735647">
                <a:tc>
                  <a:txBody>
                    <a:bodyPr/>
                    <a:lstStyle/>
                    <a:p>
                      <a:pPr algn="l" rtl="0" fontAlgn="base"/>
                      <a:r>
                        <a:rPr lang="en-US" sz="1800" b="1" dirty="0">
                          <a:solidFill>
                            <a:schemeClr val="tx1"/>
                          </a:solidFill>
                          <a:effectLst/>
                        </a:rPr>
                        <a:t>Impact factor​</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Measurement​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Target​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Achieved​</a:t>
                      </a:r>
                      <a:endParaRPr lang="en-US" b="1" i="0" dirty="0">
                        <a:solidFill>
                          <a:schemeClr val="tx1"/>
                        </a:solidFill>
                        <a:effectLst/>
                      </a:endParaRPr>
                    </a:p>
                  </a:txBody>
                  <a:tcPr anchor="ctr"/>
                </a:tc>
                <a:extLst>
                  <a:ext uri="{0D108BD9-81ED-4DB2-BD59-A6C34878D82A}">
                    <a16:rowId xmlns:a16="http://schemas.microsoft.com/office/drawing/2014/main" val="1648889321"/>
                  </a:ext>
                </a:extLst>
              </a:tr>
              <a:tr h="735647">
                <a:tc>
                  <a:txBody>
                    <a:bodyPr/>
                    <a:lstStyle/>
                    <a:p>
                      <a:pPr algn="l" rtl="0" fontAlgn="base"/>
                      <a:r>
                        <a:rPr lang="en-US" sz="1800" b="0" dirty="0">
                          <a:solidFill>
                            <a:schemeClr val="tx1"/>
                          </a:solidFill>
                          <a:effectLst/>
                        </a:rPr>
                        <a:t>Audience interaction​</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Percentage (%)​</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85​</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88​</a:t>
                      </a:r>
                      <a:endParaRPr lang="en-US" b="0" i="0" dirty="0">
                        <a:solidFill>
                          <a:schemeClr val="tx1"/>
                        </a:solidFill>
                        <a:effectLst/>
                      </a:endParaRPr>
                    </a:p>
                  </a:txBody>
                  <a:tcPr anchor="ctr"/>
                </a:tc>
                <a:extLst>
                  <a:ext uri="{0D108BD9-81ED-4DB2-BD59-A6C34878D82A}">
                    <a16:rowId xmlns:a16="http://schemas.microsoft.com/office/drawing/2014/main" val="3712437685"/>
                  </a:ext>
                </a:extLst>
              </a:tr>
              <a:tr h="735647">
                <a:tc>
                  <a:txBody>
                    <a:bodyPr/>
                    <a:lstStyle/>
                    <a:p>
                      <a:pPr algn="l" rtl="0" fontAlgn="base"/>
                      <a:r>
                        <a:rPr lang="en-US" sz="1800" b="0" dirty="0">
                          <a:solidFill>
                            <a:srgbClr val="000000"/>
                          </a:solidFill>
                          <a:effectLst/>
                        </a:rPr>
                        <a:t>Knowledge retention​</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75​</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80​</a:t>
                      </a:r>
                      <a:endParaRPr lang="en-US" b="0" i="0" dirty="0">
                        <a:solidFill>
                          <a:srgbClr val="000000"/>
                        </a:solidFill>
                        <a:effectLst/>
                      </a:endParaRPr>
                    </a:p>
                  </a:txBody>
                  <a:tcPr anchor="ctr"/>
                </a:tc>
                <a:extLst>
                  <a:ext uri="{0D108BD9-81ED-4DB2-BD59-A6C34878D82A}">
                    <a16:rowId xmlns:a16="http://schemas.microsoft.com/office/drawing/2014/main" val="3973294875"/>
                  </a:ext>
                </a:extLst>
              </a:tr>
              <a:tr h="735647">
                <a:tc>
                  <a:txBody>
                    <a:bodyPr/>
                    <a:lstStyle/>
                    <a:p>
                      <a:pPr algn="l" rtl="0" fontAlgn="base"/>
                      <a:r>
                        <a:rPr lang="en-US" sz="1800" b="0" dirty="0">
                          <a:solidFill>
                            <a:srgbClr val="000000"/>
                          </a:solidFill>
                          <a:effectLst/>
                        </a:rPr>
                        <a:t>Post-presentation surveys​</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Average rating​</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4.2​</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4.5​</a:t>
                      </a:r>
                      <a:endParaRPr lang="en-US" b="0" i="0" dirty="0">
                        <a:solidFill>
                          <a:srgbClr val="000000"/>
                        </a:solidFill>
                        <a:effectLst/>
                      </a:endParaRPr>
                    </a:p>
                  </a:txBody>
                  <a:tcPr anchor="ctr"/>
                </a:tc>
                <a:extLst>
                  <a:ext uri="{0D108BD9-81ED-4DB2-BD59-A6C34878D82A}">
                    <a16:rowId xmlns:a16="http://schemas.microsoft.com/office/drawing/2014/main" val="496715685"/>
                  </a:ext>
                </a:extLst>
              </a:tr>
              <a:tr h="735647">
                <a:tc>
                  <a:txBody>
                    <a:bodyPr/>
                    <a:lstStyle/>
                    <a:p>
                      <a:pPr algn="l" rtl="0" fontAlgn="base"/>
                      <a:r>
                        <a:rPr lang="en-US" sz="1800" b="0" dirty="0">
                          <a:solidFill>
                            <a:srgbClr val="000000"/>
                          </a:solidFill>
                          <a:effectLst/>
                        </a:rPr>
                        <a:t>Referral rate​</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10​</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12​</a:t>
                      </a:r>
                      <a:endParaRPr lang="en-US" b="0" i="0" dirty="0">
                        <a:solidFill>
                          <a:srgbClr val="000000"/>
                        </a:solidFill>
                        <a:effectLst/>
                      </a:endParaRPr>
                    </a:p>
                  </a:txBody>
                  <a:tcPr anchor="ctr"/>
                </a:tc>
                <a:extLst>
                  <a:ext uri="{0D108BD9-81ED-4DB2-BD59-A6C34878D82A}">
                    <a16:rowId xmlns:a16="http://schemas.microsoft.com/office/drawing/2014/main" val="3683074674"/>
                  </a:ext>
                </a:extLst>
              </a:tr>
            </a:tbl>
          </a:graphicData>
        </a:graphic>
      </p:graphicFrame>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62500" lnSpcReduction="20000"/>
          </a:bodyPr>
          <a:lstStyle/>
          <a:p>
            <a:r>
              <a:rPr lang="en-US" dirty="0"/>
              <a:t>Introduction</a:t>
            </a:r>
          </a:p>
          <a:p>
            <a:r>
              <a:rPr lang="en-US" dirty="0"/>
              <a:t>1.Wat is </a:t>
            </a:r>
            <a:r>
              <a:rPr lang="en-US" dirty="0" err="1"/>
              <a:t>Javascript</a:t>
            </a:r>
            <a:endParaRPr lang="en-US" dirty="0"/>
          </a:p>
          <a:p>
            <a:r>
              <a:rPr lang="en-US" dirty="0"/>
              <a:t>1. </a:t>
            </a:r>
            <a:r>
              <a:rPr lang="en-US" dirty="0" err="1"/>
              <a:t>Waar</a:t>
            </a:r>
            <a:r>
              <a:rPr lang="en-US" dirty="0"/>
              <a:t> </a:t>
            </a:r>
            <a:r>
              <a:rPr lang="en-US" dirty="0" err="1"/>
              <a:t>wordt</a:t>
            </a:r>
            <a:r>
              <a:rPr lang="en-US" dirty="0"/>
              <a:t> </a:t>
            </a:r>
            <a:r>
              <a:rPr lang="en-US" dirty="0" err="1"/>
              <a:t>javascript</a:t>
            </a:r>
            <a:r>
              <a:rPr lang="en-US" dirty="0"/>
              <a:t> </a:t>
            </a:r>
            <a:r>
              <a:rPr lang="en-US" dirty="0" err="1"/>
              <a:t>voor</a:t>
            </a:r>
            <a:r>
              <a:rPr lang="en-US" dirty="0"/>
              <a:t> </a:t>
            </a:r>
            <a:r>
              <a:rPr lang="en-US" dirty="0" err="1"/>
              <a:t>gebruikt</a:t>
            </a:r>
            <a:endParaRPr lang="en-US" dirty="0"/>
          </a:p>
          <a:p>
            <a:r>
              <a:rPr lang="en-US" dirty="0"/>
              <a:t>3. </a:t>
            </a:r>
            <a:r>
              <a:rPr lang="en-US" dirty="0" err="1"/>
              <a:t>Belangerijke</a:t>
            </a:r>
            <a:r>
              <a:rPr lang="en-US" dirty="0"/>
              <a:t> </a:t>
            </a:r>
            <a:r>
              <a:rPr lang="en-US" dirty="0" err="1"/>
              <a:t>Kenmerken</a:t>
            </a:r>
            <a:r>
              <a:rPr lang="en-US" dirty="0"/>
              <a:t> van </a:t>
            </a:r>
            <a:r>
              <a:rPr lang="en-US" dirty="0" err="1"/>
              <a:t>Javascript</a:t>
            </a:r>
            <a:endParaRPr lang="en-US" dirty="0"/>
          </a:p>
          <a:p>
            <a:r>
              <a:rPr lang="en-US" dirty="0"/>
              <a:t>4. JavaScript in de </a:t>
            </a:r>
            <a:r>
              <a:rPr lang="en-US" dirty="0" err="1"/>
              <a:t>echte</a:t>
            </a:r>
            <a:r>
              <a:rPr lang="en-US" dirty="0"/>
              <a:t> </a:t>
            </a:r>
            <a:r>
              <a:rPr lang="en-US" dirty="0" err="1"/>
              <a:t>wereld</a:t>
            </a:r>
            <a:r>
              <a:rPr lang="en-US" dirty="0"/>
              <a:t> </a:t>
            </a:r>
          </a:p>
          <a:p>
            <a:r>
              <a:rPr lang="en-US" dirty="0"/>
              <a:t>5. Hoe </a:t>
            </a:r>
            <a:r>
              <a:rPr lang="en-US" dirty="0" err="1"/>
              <a:t>werkt</a:t>
            </a:r>
            <a:r>
              <a:rPr lang="en-US" dirty="0"/>
              <a:t> </a:t>
            </a:r>
            <a:r>
              <a:rPr lang="en-US" dirty="0" err="1"/>
              <a:t>Javascript</a:t>
            </a:r>
            <a:r>
              <a:rPr lang="en-US" dirty="0"/>
              <a:t> op </a:t>
            </a:r>
            <a:r>
              <a:rPr lang="en-US" dirty="0" err="1"/>
              <a:t>ons</a:t>
            </a:r>
            <a:r>
              <a:rPr lang="en-US" dirty="0"/>
              <a:t> website</a:t>
            </a:r>
          </a:p>
          <a:p>
            <a:r>
              <a:rPr lang="en-US" dirty="0"/>
              <a:t>6. </a:t>
            </a:r>
            <a:r>
              <a:rPr lang="nl-NL" dirty="0"/>
              <a:t>Hoe verschilt </a:t>
            </a:r>
            <a:r>
              <a:rPr lang="nl-NL" dirty="0" err="1"/>
              <a:t>JavaScript</a:t>
            </a:r>
            <a:r>
              <a:rPr lang="nl-NL" dirty="0"/>
              <a:t> van andere programmeertalen?</a:t>
            </a:r>
            <a:endParaRPr lang="en-US" dirty="0"/>
          </a:p>
          <a:p>
            <a:r>
              <a:rPr lang="en-US" dirty="0"/>
              <a:t>Goodbye</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5652089" cy="1566007"/>
          </a:xfrm>
        </p:spPr>
        <p:txBody>
          <a:bodyPr>
            <a:normAutofit/>
          </a:bodyPr>
          <a:lstStyle/>
          <a:p>
            <a:r>
              <a:rPr lang="en-US" dirty="0"/>
              <a:t>Wat is </a:t>
            </a:r>
            <a:r>
              <a:rPr lang="en-US" dirty="0" err="1"/>
              <a:t>javascript</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D76298E0-1FA7-F162-AC8A-614D3B0E9A67}"/>
              </a:ext>
            </a:extLst>
          </p:cNvPr>
          <p:cNvSpPr txBox="1"/>
          <p:nvPr/>
        </p:nvSpPr>
        <p:spPr>
          <a:xfrm>
            <a:off x="4833694" y="2305879"/>
            <a:ext cx="6917635" cy="3693319"/>
          </a:xfrm>
          <a:prstGeom prst="rect">
            <a:avLst/>
          </a:prstGeom>
          <a:noFill/>
        </p:spPr>
        <p:txBody>
          <a:bodyPr wrap="square" rtlCol="0">
            <a:spAutoFit/>
          </a:bodyPr>
          <a:lstStyle/>
          <a:p>
            <a:r>
              <a:rPr lang="nl-NL" dirty="0">
                <a:solidFill>
                  <a:schemeClr val="bg1"/>
                </a:solidFill>
              </a:rPr>
              <a:t>Javascript is een van de populairste programmeertalen ter wereld met meer dan twintig jaar geschiedenis. Het is ook een van de drie belangrijkste programmeertalen voor </a:t>
            </a:r>
            <a:r>
              <a:rPr lang="nl-NL" dirty="0" err="1">
                <a:solidFill>
                  <a:schemeClr val="bg1"/>
                </a:solidFill>
              </a:rPr>
              <a:t>webontwikkelaars</a:t>
            </a:r>
            <a:r>
              <a:rPr lang="nl-NL" dirty="0">
                <a:solidFill>
                  <a:schemeClr val="bg1"/>
                </a:solidFill>
              </a:rPr>
              <a:t>:</a:t>
            </a:r>
          </a:p>
          <a:p>
            <a:endParaRPr lang="nl-NL" dirty="0">
              <a:solidFill>
                <a:schemeClr val="bg1"/>
              </a:solidFill>
            </a:endParaRPr>
          </a:p>
          <a:p>
            <a:r>
              <a:rPr lang="nl-NL" dirty="0">
                <a:solidFill>
                  <a:schemeClr val="bg1"/>
                </a:solidFill>
              </a:rPr>
              <a:t>1. HTML: Hiermee kunt u inhoud aan uw webpagina toevoegen.</a:t>
            </a:r>
          </a:p>
          <a:p>
            <a:r>
              <a:rPr lang="nl-NL" dirty="0">
                <a:solidFill>
                  <a:schemeClr val="bg1"/>
                </a:solidFill>
              </a:rPr>
              <a:t>2. CSS: definieert de stijlen en het uiterlijk van een webpagina.</a:t>
            </a:r>
          </a:p>
          <a:p>
            <a:r>
              <a:rPr lang="nl-NL" dirty="0">
                <a:solidFill>
                  <a:schemeClr val="bg1"/>
                </a:solidFill>
              </a:rPr>
              <a:t>3. </a:t>
            </a:r>
            <a:r>
              <a:rPr lang="nl-NL" dirty="0" err="1">
                <a:solidFill>
                  <a:schemeClr val="bg1"/>
                </a:solidFill>
              </a:rPr>
              <a:t>JavaScript</a:t>
            </a:r>
            <a:r>
              <a:rPr lang="nl-NL" dirty="0">
                <a:solidFill>
                  <a:schemeClr val="bg1"/>
                </a:solidFill>
              </a:rPr>
              <a:t>: Verbetert het gedrag van een webpagina.</a:t>
            </a:r>
          </a:p>
          <a:p>
            <a:endParaRPr lang="nl-NL" dirty="0">
              <a:solidFill>
                <a:schemeClr val="bg1"/>
              </a:solidFill>
            </a:endParaRPr>
          </a:p>
          <a:p>
            <a:r>
              <a:rPr lang="nl-NL" dirty="0" err="1">
                <a:solidFill>
                  <a:schemeClr val="bg1"/>
                </a:solidFill>
              </a:rPr>
              <a:t>JavaScript</a:t>
            </a:r>
            <a:r>
              <a:rPr lang="nl-NL" dirty="0">
                <a:solidFill>
                  <a:schemeClr val="bg1"/>
                </a:solidFill>
              </a:rPr>
              <a:t> kan snel worden geleerd en eenvoudig worden gebruikt in een breed scala aan gebruiksscenario's, van eenvoudige verbeteringen aan websitefunctionaliteit tot het uitvoeren van games en webapplicaties.</a:t>
            </a:r>
            <a:endParaRPr lang="ru-RU" dirty="0">
              <a:solidFill>
                <a:schemeClr val="bg1"/>
              </a:solidFill>
            </a:endParaRP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endParaRPr lang="en-US" dirty="0"/>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19B3E647-36F6-74D4-7584-FDD5108F88FA}"/>
              </a:ext>
            </a:extLst>
          </p:cNvPr>
          <p:cNvSpPr>
            <a:spLocks noGrp="1" noChangeArrowheads="1"/>
          </p:cNvSpPr>
          <p:nvPr>
            <p:ph type="ctrTitle"/>
          </p:nvPr>
        </p:nvSpPr>
        <p:spPr bwMode="auto">
          <a:xfrm>
            <a:off x="4311770" y="192912"/>
            <a:ext cx="788023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L" altLang="en-NL" sz="3200" b="0" i="0" u="none" strike="noStrike" cap="none" normalizeH="0" baseline="0" dirty="0" err="1">
                <a:ln>
                  <a:noFill/>
                </a:ln>
                <a:solidFill>
                  <a:schemeClr val="bg1"/>
                </a:solidFill>
                <a:effectLst/>
                <a:latin typeface="Arial" panose="020B0604020202020204" pitchFamily="34" charset="0"/>
              </a:rPr>
              <a:t>Geschiedenis</a:t>
            </a:r>
            <a:r>
              <a:rPr kumimoji="0" lang="en-NL" altLang="en-NL" sz="3200" b="0" i="0" u="none" strike="noStrike" cap="none" normalizeH="0" baseline="0" dirty="0">
                <a:ln>
                  <a:noFill/>
                </a:ln>
                <a:solidFill>
                  <a:schemeClr val="bg1"/>
                </a:solidFill>
                <a:effectLst/>
                <a:latin typeface="Arial" panose="020B0604020202020204" pitchFamily="34" charset="0"/>
              </a:rPr>
              <a:t>: </a:t>
            </a:r>
            <a:r>
              <a:rPr kumimoji="0" lang="en-NL" altLang="en-NL" sz="3200" b="0" i="0" u="none" strike="noStrike" cap="none" normalizeH="0" baseline="0" dirty="0" err="1">
                <a:ln>
                  <a:noFill/>
                </a:ln>
                <a:solidFill>
                  <a:schemeClr val="bg1"/>
                </a:solidFill>
                <a:effectLst/>
                <a:latin typeface="Arial" panose="020B0604020202020204" pitchFamily="34" charset="0"/>
              </a:rPr>
              <a:t>Gemaakt</a:t>
            </a:r>
            <a:r>
              <a:rPr kumimoji="0" lang="en-NL" altLang="en-NL" sz="3200" b="0" i="0" u="none" strike="noStrike" cap="none" normalizeH="0" baseline="0" dirty="0">
                <a:ln>
                  <a:noFill/>
                </a:ln>
                <a:solidFill>
                  <a:schemeClr val="bg1"/>
                </a:solidFill>
                <a:effectLst/>
                <a:latin typeface="Arial" panose="020B0604020202020204" pitchFamily="34" charset="0"/>
              </a:rPr>
              <a:t> in 1995 door Brendan </a:t>
            </a:r>
            <a:r>
              <a:rPr kumimoji="0" lang="en-NL" altLang="en-NL" sz="3200" b="0" i="0" u="none" strike="noStrike" cap="none" normalizeH="0" baseline="0" dirty="0" err="1">
                <a:ln>
                  <a:noFill/>
                </a:ln>
                <a:solidFill>
                  <a:schemeClr val="bg1"/>
                </a:solidFill>
                <a:effectLst/>
                <a:latin typeface="Arial" panose="020B0604020202020204" pitchFamily="34" charset="0"/>
              </a:rPr>
              <a:t>Eich</a:t>
            </a:r>
            <a:r>
              <a:rPr kumimoji="0" lang="en-NL" altLang="en-NL" sz="32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L" altLang="en-NL" sz="3200" b="0" i="0" u="none" strike="noStrike" cap="none" normalizeH="0" baseline="0" dirty="0">
                <a:ln>
                  <a:noFill/>
                </a:ln>
                <a:solidFill>
                  <a:schemeClr val="bg1"/>
                </a:solidFill>
                <a:effectLst/>
                <a:latin typeface="Arial" panose="020B0604020202020204" pitchFamily="34" charset="0"/>
              </a:rPr>
              <a:t>JavaScript is </a:t>
            </a:r>
            <a:r>
              <a:rPr kumimoji="0" lang="en-NL" altLang="en-NL" sz="3200" b="0" i="0" u="none" strike="noStrike" cap="none" normalizeH="0" baseline="0" dirty="0" err="1">
                <a:ln>
                  <a:noFill/>
                </a:ln>
                <a:solidFill>
                  <a:schemeClr val="bg1"/>
                </a:solidFill>
                <a:effectLst/>
                <a:latin typeface="Arial" panose="020B0604020202020204" pitchFamily="34" charset="0"/>
              </a:rPr>
              <a:t>een</a:t>
            </a:r>
            <a:r>
              <a:rPr kumimoji="0" lang="en-NL" altLang="en-NL" sz="3200" b="0" i="0" u="none" strike="noStrike" cap="none" normalizeH="0" baseline="0" dirty="0">
                <a:ln>
                  <a:noFill/>
                </a:ln>
                <a:solidFill>
                  <a:schemeClr val="bg1"/>
                </a:solidFill>
                <a:effectLst/>
                <a:latin typeface="Arial" panose="020B0604020202020204" pitchFamily="34" charset="0"/>
              </a:rPr>
              <a:t> </a:t>
            </a:r>
            <a:r>
              <a:rPr kumimoji="0" lang="en-NL" altLang="en-NL" sz="3200" b="0" i="0" u="none" strike="noStrike" cap="none" normalizeH="0" baseline="0" dirty="0" err="1">
                <a:ln>
                  <a:noFill/>
                </a:ln>
                <a:solidFill>
                  <a:schemeClr val="bg1"/>
                </a:solidFill>
                <a:effectLst/>
                <a:latin typeface="Arial" panose="020B0604020202020204" pitchFamily="34" charset="0"/>
              </a:rPr>
              <a:t>programmeertaal</a:t>
            </a:r>
            <a:r>
              <a:rPr kumimoji="0" lang="en-NL" altLang="en-NL" sz="3200" b="0" i="0" u="none" strike="noStrike" cap="none" normalizeH="0" baseline="0" dirty="0">
                <a:ln>
                  <a:noFill/>
                </a:ln>
                <a:solidFill>
                  <a:schemeClr val="bg1"/>
                </a:solidFill>
                <a:effectLst/>
                <a:latin typeface="Arial" panose="020B0604020202020204" pitchFamily="34" charset="0"/>
              </a:rPr>
              <a:t> die </a:t>
            </a:r>
            <a:r>
              <a:rPr kumimoji="0" lang="en-NL" altLang="en-NL" sz="3200" b="0" i="0" u="none" strike="noStrike" cap="none" normalizeH="0" baseline="0" dirty="0" err="1">
                <a:ln>
                  <a:noFill/>
                </a:ln>
                <a:solidFill>
                  <a:schemeClr val="bg1"/>
                </a:solidFill>
                <a:effectLst/>
                <a:latin typeface="Arial" panose="020B0604020202020204" pitchFamily="34" charset="0"/>
              </a:rPr>
              <a:t>wordt</a:t>
            </a:r>
            <a:r>
              <a:rPr kumimoji="0" lang="en-NL" altLang="en-NL" sz="3200" b="0" i="0" u="none" strike="noStrike" cap="none" normalizeH="0" baseline="0" dirty="0">
                <a:ln>
                  <a:noFill/>
                </a:ln>
                <a:solidFill>
                  <a:schemeClr val="bg1"/>
                </a:solidFill>
                <a:effectLst/>
                <a:latin typeface="Arial" panose="020B0604020202020204" pitchFamily="34" charset="0"/>
              </a:rPr>
              <a:t> </a:t>
            </a:r>
            <a:r>
              <a:rPr kumimoji="0" lang="en-NL" altLang="en-NL" sz="3200" b="0" i="0" u="none" strike="noStrike" cap="none" normalizeH="0" baseline="0" dirty="0" err="1">
                <a:ln>
                  <a:noFill/>
                </a:ln>
                <a:solidFill>
                  <a:schemeClr val="bg1"/>
                </a:solidFill>
                <a:effectLst/>
                <a:latin typeface="Arial" panose="020B0604020202020204" pitchFamily="34" charset="0"/>
              </a:rPr>
              <a:t>gebruikt</a:t>
            </a:r>
            <a:r>
              <a:rPr kumimoji="0" lang="en-NL" altLang="en-NL" sz="3200" b="0" i="0" u="none" strike="noStrike" cap="none" normalizeH="0" baseline="0" dirty="0">
                <a:ln>
                  <a:noFill/>
                </a:ln>
                <a:solidFill>
                  <a:schemeClr val="bg1"/>
                </a:solidFill>
                <a:effectLst/>
                <a:latin typeface="Arial" panose="020B0604020202020204" pitchFamily="34" charset="0"/>
              </a:rPr>
              <a:t> om </a:t>
            </a:r>
            <a:r>
              <a:rPr kumimoji="0" lang="en-NL" altLang="en-NL" sz="3200" b="0" i="0" u="none" strike="noStrike" cap="none" normalizeH="0" baseline="0" dirty="0" err="1">
                <a:ln>
                  <a:noFill/>
                </a:ln>
                <a:solidFill>
                  <a:schemeClr val="bg1"/>
                </a:solidFill>
                <a:effectLst/>
                <a:latin typeface="Arial" panose="020B0604020202020204" pitchFamily="34" charset="0"/>
              </a:rPr>
              <a:t>webpagina’s</a:t>
            </a:r>
            <a:br>
              <a:rPr kumimoji="0" lang="en-GB" altLang="en-NL" sz="3200" b="0" i="0" u="none" strike="noStrike" cap="none" normalizeH="0" baseline="0" dirty="0">
                <a:ln>
                  <a:noFill/>
                </a:ln>
                <a:solidFill>
                  <a:schemeClr val="bg1"/>
                </a:solidFill>
                <a:effectLst/>
                <a:latin typeface="Arial" panose="020B0604020202020204" pitchFamily="34" charset="0"/>
              </a:rPr>
            </a:br>
            <a:r>
              <a:rPr kumimoji="0" lang="en-GB" altLang="en-NL" sz="3200" b="0" i="0" u="none" strike="noStrike" cap="none" normalizeH="0" baseline="0" dirty="0">
                <a:ln>
                  <a:noFill/>
                </a:ln>
                <a:solidFill>
                  <a:schemeClr val="bg1"/>
                </a:solidFill>
                <a:effectLst/>
                <a:latin typeface="Arial" panose="020B0604020202020204" pitchFamily="34" charset="0"/>
              </a:rPr>
              <a:t> </a:t>
            </a:r>
            <a:r>
              <a:rPr kumimoji="0" lang="en-NL" altLang="en-NL" sz="3200" b="0" i="0" u="none" strike="noStrike" cap="none" normalizeH="0" baseline="0" dirty="0">
                <a:ln>
                  <a:noFill/>
                </a:ln>
                <a:solidFill>
                  <a:schemeClr val="bg1"/>
                </a:solidFill>
                <a:effectLst/>
                <a:latin typeface="Arial" panose="020B0604020202020204" pitchFamily="34" charset="0"/>
              </a:rPr>
              <a:t> interactief te maken.</a:t>
            </a:r>
            <a:br>
              <a:rPr kumimoji="0" lang="en-NL" altLang="en-NL" sz="3200" b="0" i="0" u="none" strike="noStrike" cap="none" normalizeH="0" baseline="0" dirty="0">
                <a:ln>
                  <a:noFill/>
                </a:ln>
                <a:solidFill>
                  <a:schemeClr val="bg1"/>
                </a:solidFill>
                <a:effectLst/>
                <a:latin typeface="Arial" panose="020B0604020202020204" pitchFamily="34" charset="0"/>
              </a:rPr>
            </a:br>
            <a:r>
              <a:rPr kumimoji="0" lang="en-NL" altLang="en-NL" sz="3200" b="0" i="0" u="none" strike="noStrike" cap="none" normalizeH="0" baseline="0" dirty="0">
                <a:ln>
                  <a:noFill/>
                </a:ln>
                <a:solidFill>
                  <a:schemeClr val="bg1"/>
                </a:solidFill>
                <a:effectLst/>
                <a:latin typeface="Arial" panose="020B0604020202020204" pitchFamily="34" charset="0"/>
              </a:rPr>
              <a:t>Gebruikt door 97% van alle websites. </a:t>
            </a:r>
            <a:br>
              <a:rPr kumimoji="0" lang="en-GB" altLang="en-NL" sz="1800" b="0" i="0" u="none" strike="noStrike" cap="none" normalizeH="0" baseline="0" dirty="0">
                <a:ln>
                  <a:noFill/>
                </a:ln>
                <a:solidFill>
                  <a:srgbClr val="00B0F0"/>
                </a:solidFill>
                <a:effectLst/>
                <a:latin typeface="Arial" panose="020B0604020202020204" pitchFamily="34" charset="0"/>
              </a:rPr>
            </a:br>
            <a:endParaRPr kumimoji="0" lang="en-NL" altLang="en-NL" sz="1800" b="0" i="0" u="none" strike="noStrike" cap="none" normalizeH="0" baseline="0" dirty="0">
              <a:ln>
                <a:noFill/>
              </a:ln>
              <a:solidFill>
                <a:srgbClr val="00B0F0"/>
              </a:solidFill>
              <a:effectLst/>
              <a:latin typeface="Arial" panose="020B0604020202020204" pitchFamily="34" charset="0"/>
            </a:endParaRPr>
          </a:p>
        </p:txBody>
      </p: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err="1"/>
              <a:t>Waarvoor</a:t>
            </a:r>
            <a:r>
              <a:rPr lang="en-US" dirty="0"/>
              <a:t> </a:t>
            </a:r>
            <a:r>
              <a:rPr lang="en-US" dirty="0" err="1"/>
              <a:t>wordt</a:t>
            </a:r>
            <a:r>
              <a:rPr lang="en-US" dirty="0"/>
              <a:t> </a:t>
            </a:r>
            <a:r>
              <a:rPr lang="en-US" dirty="0" err="1"/>
              <a:t>Javascript</a:t>
            </a:r>
            <a:r>
              <a:rPr lang="en-US" dirty="0"/>
              <a:t> </a:t>
            </a:r>
            <a:r>
              <a:rPr lang="en-US" dirty="0" err="1"/>
              <a:t>gebruikt</a:t>
            </a:r>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endParaRPr lang="en-US" sz="2400" dirty="0"/>
          </a:p>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Interactiviteit</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Denk</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aan</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animaties</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dropdownmenu’s</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formulieren</a:t>
            </a:r>
            <a:r>
              <a:rPr lang="en-NL" sz="24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 DOM-</a:t>
            </a:r>
            <a:r>
              <a:rPr lang="en-NL" sz="2400" dirty="0" err="1">
                <a:effectLst/>
                <a:latin typeface="Aptos" panose="020B0004020202020204" pitchFamily="34" charset="0"/>
                <a:ea typeface="Aptos" panose="020B0004020202020204" pitchFamily="34" charset="0"/>
                <a:cs typeface="Times New Roman" panose="02020603050405020304" pitchFamily="18" charset="0"/>
              </a:rPr>
              <a:t>manipulatie</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Verandert</a:t>
            </a:r>
            <a:r>
              <a:rPr lang="en-NL" sz="2400" dirty="0">
                <a:effectLst/>
                <a:latin typeface="Aptos" panose="020B0004020202020204" pitchFamily="34" charset="0"/>
                <a:ea typeface="Aptos" panose="020B0004020202020204" pitchFamily="34" charset="0"/>
                <a:cs typeface="Times New Roman" panose="02020603050405020304" pitchFamily="18" charset="0"/>
              </a:rPr>
              <a:t> de </a:t>
            </a:r>
            <a:r>
              <a:rPr lang="en-NL" sz="2400" dirty="0" err="1">
                <a:effectLst/>
                <a:latin typeface="Aptos" panose="020B0004020202020204" pitchFamily="34" charset="0"/>
                <a:ea typeface="Aptos" panose="020B0004020202020204" pitchFamily="34" charset="0"/>
                <a:cs typeface="Times New Roman" panose="02020603050405020304" pitchFamily="18" charset="0"/>
              </a:rPr>
              <a:t>structuur</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en</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inhoud</a:t>
            </a:r>
            <a:r>
              <a:rPr lang="en-NL" sz="2400" dirty="0">
                <a:effectLst/>
                <a:latin typeface="Aptos" panose="020B0004020202020204" pitchFamily="34" charset="0"/>
                <a:ea typeface="Aptos" panose="020B0004020202020204" pitchFamily="34" charset="0"/>
                <a:cs typeface="Times New Roman" panose="02020603050405020304" pitchFamily="18" charset="0"/>
              </a:rPr>
              <a:t> van </a:t>
            </a:r>
            <a:r>
              <a:rPr lang="en-NL" sz="2400" dirty="0" err="1">
                <a:effectLst/>
                <a:latin typeface="Aptos" panose="020B0004020202020204" pitchFamily="34" charset="0"/>
                <a:ea typeface="Aptos" panose="020B0004020202020204" pitchFamily="34" charset="0"/>
                <a:cs typeface="Times New Roman" panose="02020603050405020304" pitchFamily="18" charset="0"/>
              </a:rPr>
              <a:t>webpagina’s</a:t>
            </a:r>
            <a:r>
              <a:rPr lang="en-NL" sz="24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Gebruikt</a:t>
            </a:r>
            <a:r>
              <a:rPr lang="en-NL" sz="2400" dirty="0">
                <a:effectLst/>
                <a:latin typeface="Aptos" panose="020B0004020202020204" pitchFamily="34" charset="0"/>
                <a:ea typeface="Aptos" panose="020B0004020202020204" pitchFamily="34" charset="0"/>
                <a:cs typeface="Times New Roman" panose="02020603050405020304" pitchFamily="18" charset="0"/>
              </a:rPr>
              <a:t> in frameworks </a:t>
            </a:r>
            <a:r>
              <a:rPr lang="en-NL" sz="2400" dirty="0" err="1">
                <a:effectLst/>
                <a:latin typeface="Aptos" panose="020B0004020202020204" pitchFamily="34" charset="0"/>
                <a:ea typeface="Aptos" panose="020B0004020202020204" pitchFamily="34" charset="0"/>
                <a:cs typeface="Times New Roman" panose="02020603050405020304" pitchFamily="18" charset="0"/>
              </a:rPr>
              <a:t>zoals</a:t>
            </a:r>
            <a:r>
              <a:rPr lang="en-NL" sz="2400" dirty="0">
                <a:effectLst/>
                <a:latin typeface="Aptos" panose="020B0004020202020204" pitchFamily="34" charset="0"/>
                <a:ea typeface="Aptos" panose="020B0004020202020204" pitchFamily="34" charset="0"/>
                <a:cs typeface="Times New Roman" panose="02020603050405020304" pitchFamily="18" charset="0"/>
              </a:rPr>
              <a:t> React, Angular, </a:t>
            </a:r>
            <a:r>
              <a:rPr lang="en-NL" sz="2400" dirty="0" err="1">
                <a:effectLst/>
                <a:latin typeface="Aptos" panose="020B0004020202020204" pitchFamily="34" charset="0"/>
                <a:ea typeface="Aptos" panose="020B0004020202020204" pitchFamily="34" charset="0"/>
                <a:cs typeface="Times New Roman" panose="02020603050405020304" pitchFamily="18" charset="0"/>
              </a:rPr>
              <a:t>en</a:t>
            </a:r>
            <a:r>
              <a:rPr lang="en-NL" sz="2400" dirty="0">
                <a:effectLst/>
                <a:latin typeface="Aptos" panose="020B0004020202020204" pitchFamily="34" charset="0"/>
                <a:ea typeface="Aptos" panose="020B0004020202020204" pitchFamily="34" charset="0"/>
                <a:cs typeface="Times New Roman" panose="02020603050405020304" pitchFamily="18" charset="0"/>
              </a:rPr>
              <a:t> Vue.</a:t>
            </a:r>
          </a:p>
          <a:p>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err="1"/>
              <a:t>Belangerijke</a:t>
            </a:r>
            <a:r>
              <a:rPr lang="en-US" dirty="0"/>
              <a:t> </a:t>
            </a:r>
            <a:r>
              <a:rPr lang="en-US" dirty="0" err="1"/>
              <a:t>kenmerken</a:t>
            </a:r>
            <a:r>
              <a:rPr lang="en-US" dirty="0"/>
              <a:t> van </a:t>
            </a:r>
            <a:r>
              <a:rPr lang="en-US" dirty="0" err="1"/>
              <a:t>javascript</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130710" y="3998674"/>
            <a:ext cx="6449785" cy="2522896"/>
          </a:xfrm>
        </p:spPr>
        <p:txBody>
          <a:bodyPr>
            <a:normAutofit fontScale="92500" lnSpcReduction="10000"/>
          </a:bodyPr>
          <a:lstStyle/>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Event-driven: </a:t>
            </a:r>
            <a:r>
              <a:rPr lang="en-NL" sz="2400" dirty="0" err="1">
                <a:effectLst/>
                <a:latin typeface="Aptos" panose="020B0004020202020204" pitchFamily="34" charset="0"/>
                <a:ea typeface="Aptos" panose="020B0004020202020204" pitchFamily="34" charset="0"/>
                <a:cs typeface="Times New Roman" panose="02020603050405020304" pitchFamily="18" charset="0"/>
              </a:rPr>
              <a:t>Reageert</a:t>
            </a:r>
            <a:r>
              <a:rPr lang="en-NL" sz="2400" dirty="0">
                <a:effectLst/>
                <a:latin typeface="Aptos" panose="020B0004020202020204" pitchFamily="34" charset="0"/>
                <a:ea typeface="Aptos" panose="020B0004020202020204" pitchFamily="34" charset="0"/>
                <a:cs typeface="Times New Roman" panose="02020603050405020304" pitchFamily="18" charset="0"/>
              </a:rPr>
              <a:t> op </a:t>
            </a:r>
            <a:r>
              <a:rPr lang="en-NL" sz="2400" dirty="0" err="1">
                <a:effectLst/>
                <a:latin typeface="Aptos" panose="020B0004020202020204" pitchFamily="34" charset="0"/>
                <a:ea typeface="Aptos" panose="020B0004020202020204" pitchFamily="34" charset="0"/>
                <a:cs typeface="Times New Roman" panose="02020603050405020304" pitchFamily="18" charset="0"/>
              </a:rPr>
              <a:t>gebeurtenissen</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zoals</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muisklikken</a:t>
            </a:r>
            <a:r>
              <a:rPr lang="en-NL" sz="24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Asynchroon</a:t>
            </a:r>
            <a:r>
              <a:rPr lang="en-NL" sz="2400" dirty="0">
                <a:effectLst/>
                <a:latin typeface="Aptos" panose="020B0004020202020204" pitchFamily="34" charset="0"/>
                <a:ea typeface="Aptos" panose="020B0004020202020204" pitchFamily="34" charset="0"/>
                <a:cs typeface="Times New Roman" panose="02020603050405020304" pitchFamily="18" charset="0"/>
              </a:rPr>
              <a:t>: Kan </a:t>
            </a:r>
            <a:r>
              <a:rPr lang="en-NL" sz="2400" dirty="0" err="1">
                <a:effectLst/>
                <a:latin typeface="Aptos" panose="020B0004020202020204" pitchFamily="34" charset="0"/>
                <a:ea typeface="Aptos" panose="020B0004020202020204" pitchFamily="34" charset="0"/>
                <a:cs typeface="Times New Roman" panose="02020603050405020304" pitchFamily="18" charset="0"/>
              </a:rPr>
              <a:t>meerdere</a:t>
            </a:r>
            <a:r>
              <a:rPr lang="en-NL" sz="2400" dirty="0">
                <a:effectLst/>
                <a:latin typeface="Aptos" panose="020B0004020202020204" pitchFamily="34" charset="0"/>
                <a:ea typeface="Aptos" panose="020B0004020202020204" pitchFamily="34" charset="0"/>
                <a:cs typeface="Times New Roman" panose="02020603050405020304" pitchFamily="18" charset="0"/>
              </a:rPr>
              <a:t> taken </a:t>
            </a:r>
            <a:r>
              <a:rPr lang="en-NL" sz="2400" dirty="0" err="1">
                <a:effectLst/>
                <a:latin typeface="Aptos" panose="020B0004020202020204" pitchFamily="34" charset="0"/>
                <a:ea typeface="Aptos" panose="020B0004020202020204" pitchFamily="34" charset="0"/>
                <a:cs typeface="Times New Roman" panose="02020603050405020304" pitchFamily="18" charset="0"/>
              </a:rPr>
              <a:t>tegelijkertijd</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uitvoeren</a:t>
            </a:r>
            <a:r>
              <a:rPr lang="en-NL" sz="24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Flexibel</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Gebruikt</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voor</a:t>
            </a:r>
            <a:r>
              <a:rPr lang="en-NL" sz="2400" dirty="0">
                <a:effectLst/>
                <a:latin typeface="Aptos" panose="020B0004020202020204" pitchFamily="34" charset="0"/>
                <a:ea typeface="Aptos" panose="020B0004020202020204" pitchFamily="34" charset="0"/>
                <a:cs typeface="Times New Roman" panose="02020603050405020304" pitchFamily="18" charset="0"/>
              </a:rPr>
              <a:t> </a:t>
            </a:r>
            <a:r>
              <a:rPr lang="en-NL" sz="2400" dirty="0" err="1">
                <a:effectLst/>
                <a:latin typeface="Aptos" panose="020B0004020202020204" pitchFamily="34" charset="0"/>
                <a:ea typeface="Aptos" panose="020B0004020202020204" pitchFamily="34" charset="0"/>
                <a:cs typeface="Times New Roman" panose="02020603050405020304" pitchFamily="18" charset="0"/>
              </a:rPr>
              <a:t>zowel</a:t>
            </a:r>
            <a:r>
              <a:rPr lang="en-NL" sz="2400" dirty="0">
                <a:effectLst/>
                <a:latin typeface="Aptos" panose="020B0004020202020204" pitchFamily="34" charset="0"/>
                <a:ea typeface="Aptos" panose="020B0004020202020204" pitchFamily="34" charset="0"/>
                <a:cs typeface="Times New Roman" panose="02020603050405020304" pitchFamily="18" charset="0"/>
              </a:rPr>
              <a:t> front-end </a:t>
            </a:r>
            <a:r>
              <a:rPr lang="en-NL" sz="2400" dirty="0" err="1">
                <a:effectLst/>
                <a:latin typeface="Aptos" panose="020B0004020202020204" pitchFamily="34" charset="0"/>
                <a:ea typeface="Aptos" panose="020B0004020202020204" pitchFamily="34" charset="0"/>
                <a:cs typeface="Times New Roman" panose="02020603050405020304" pitchFamily="18" charset="0"/>
              </a:rPr>
              <a:t>als</a:t>
            </a:r>
            <a:r>
              <a:rPr lang="en-NL" sz="2400" dirty="0">
                <a:effectLst/>
                <a:latin typeface="Aptos" panose="020B0004020202020204" pitchFamily="34" charset="0"/>
                <a:ea typeface="Aptos" panose="020B0004020202020204" pitchFamily="34" charset="0"/>
                <a:cs typeface="Times New Roman" panose="02020603050405020304" pitchFamily="18" charset="0"/>
              </a:rPr>
              <a:t> back-end (Node.js).</a:t>
            </a:r>
          </a:p>
          <a:p>
            <a:endParaRPr lang="en-US" dirty="0"/>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err="1"/>
              <a:t>Javascript</a:t>
            </a:r>
            <a:r>
              <a:rPr lang="en-US" dirty="0"/>
              <a:t> in de </a:t>
            </a:r>
            <a:r>
              <a:rPr lang="en-US" dirty="0" err="1"/>
              <a:t>echte</a:t>
            </a:r>
            <a:r>
              <a:rPr lang="en-US" dirty="0"/>
              <a:t> </a:t>
            </a:r>
            <a:r>
              <a:rPr lang="en-US" dirty="0" err="1"/>
              <a:t>wereld</a:t>
            </a:r>
            <a:r>
              <a:rPr lang="en-US" dirty="0"/>
              <a:t> </a:t>
            </a:r>
          </a:p>
        </p:txBody>
      </p:sp>
      <p:pic>
        <p:nvPicPr>
          <p:cNvPr id="3" name="Content Placeholder 2" descr="A computer screen with colorful text&#10;&#10;Description automatically generated">
            <a:extLst>
              <a:ext uri="{FF2B5EF4-FFF2-40B4-BE49-F238E27FC236}">
                <a16:creationId xmlns:a16="http://schemas.microsoft.com/office/drawing/2014/main" id="{9ADF0228-7D8D-9106-4053-894C4A11B16D}"/>
              </a:ext>
            </a:extLst>
          </p:cNvPr>
          <p:cNvPicPr>
            <a:picLocks noGrp="1" noChangeAspect="1"/>
          </p:cNvPicPr>
          <p:nvPr>
            <p:ph sz="half" idx="14"/>
          </p:nvPr>
        </p:nvPicPr>
        <p:blipFill>
          <a:blip r:embed="rId3"/>
          <a:stretch>
            <a:fillRect/>
          </a:stretch>
        </p:blipFill>
        <p:spPr>
          <a:xfrm>
            <a:off x="771525" y="2932509"/>
            <a:ext cx="4514850" cy="2821781"/>
          </a:xfrm>
        </p:spPr>
      </p:pic>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2590800"/>
            <a:ext cx="4514850" cy="3505200"/>
          </a:xfrm>
        </p:spPr>
        <p:txBody>
          <a:bodyPr vert="horz" lIns="91440" tIns="45720" rIns="91440" bIns="45720" rtlCol="0" anchor="t">
            <a:normAutofit fontScale="92500"/>
          </a:bodyPr>
          <a:lstStyle/>
          <a:p>
            <a:pPr>
              <a:lnSpc>
                <a:spcPct val="107000"/>
              </a:lnSpc>
              <a:spcAft>
                <a:spcPts val="800"/>
              </a:spcAft>
            </a:pPr>
            <a:r>
              <a:rPr lang="en-GB" sz="3200" dirty="0">
                <a:effectLst/>
                <a:latin typeface="Aptos" panose="020B0004020202020204" pitchFamily="34" charset="0"/>
                <a:ea typeface="Aptos" panose="020B0004020202020204" pitchFamily="34" charset="0"/>
                <a:cs typeface="Times New Roman" panose="02020603050405020304" pitchFamily="18" charset="0"/>
              </a:rPr>
              <a:t>-</a:t>
            </a:r>
            <a:r>
              <a:rPr lang="en-NL" sz="3200" dirty="0" err="1">
                <a:effectLst/>
                <a:latin typeface="Aptos" panose="020B0004020202020204" pitchFamily="34" charset="0"/>
                <a:ea typeface="Aptos" panose="020B0004020202020204" pitchFamily="34" charset="0"/>
                <a:cs typeface="Times New Roman" panose="02020603050405020304" pitchFamily="18" charset="0"/>
              </a:rPr>
              <a:t>Gebruikt</a:t>
            </a:r>
            <a:r>
              <a:rPr lang="en-NL" sz="3200" dirty="0">
                <a:effectLst/>
                <a:latin typeface="Aptos" panose="020B0004020202020204" pitchFamily="34" charset="0"/>
                <a:ea typeface="Aptos" panose="020B0004020202020204" pitchFamily="34" charset="0"/>
                <a:cs typeface="Times New Roman" panose="02020603050405020304" pitchFamily="18" charset="0"/>
              </a:rPr>
              <a:t> door </a:t>
            </a:r>
            <a:r>
              <a:rPr lang="en-NL" sz="3200" dirty="0" err="1">
                <a:effectLst/>
                <a:latin typeface="Aptos" panose="020B0004020202020204" pitchFamily="34" charset="0"/>
                <a:ea typeface="Aptos" panose="020B0004020202020204" pitchFamily="34" charset="0"/>
                <a:cs typeface="Times New Roman" panose="02020603050405020304" pitchFamily="18" charset="0"/>
              </a:rPr>
              <a:t>grote</a:t>
            </a:r>
            <a:r>
              <a:rPr lang="en-NL" sz="3200" dirty="0">
                <a:effectLst/>
                <a:latin typeface="Aptos" panose="020B0004020202020204" pitchFamily="34" charset="0"/>
                <a:ea typeface="Aptos" panose="020B0004020202020204" pitchFamily="34" charset="0"/>
                <a:cs typeface="Times New Roman" panose="02020603050405020304" pitchFamily="18" charset="0"/>
              </a:rPr>
              <a:t> websites </a:t>
            </a:r>
            <a:r>
              <a:rPr lang="en-NL" sz="3200" dirty="0" err="1">
                <a:effectLst/>
                <a:latin typeface="Aptos" panose="020B0004020202020204" pitchFamily="34" charset="0"/>
                <a:ea typeface="Aptos" panose="020B0004020202020204" pitchFamily="34" charset="0"/>
                <a:cs typeface="Times New Roman" panose="02020603050405020304" pitchFamily="18" charset="0"/>
              </a:rPr>
              <a:t>zoals</a:t>
            </a:r>
            <a:r>
              <a:rPr lang="en-NL" sz="3200" dirty="0">
                <a:effectLst/>
                <a:latin typeface="Aptos" panose="020B0004020202020204" pitchFamily="34" charset="0"/>
                <a:ea typeface="Aptos" panose="020B0004020202020204" pitchFamily="34" charset="0"/>
                <a:cs typeface="Times New Roman" panose="02020603050405020304" pitchFamily="18" charset="0"/>
              </a:rPr>
              <a:t> Google, Facebook, </a:t>
            </a:r>
            <a:r>
              <a:rPr lang="en-NL" sz="3200" dirty="0" err="1">
                <a:effectLst/>
                <a:latin typeface="Aptos" panose="020B0004020202020204" pitchFamily="34" charset="0"/>
                <a:ea typeface="Aptos" panose="020B0004020202020204" pitchFamily="34" charset="0"/>
                <a:cs typeface="Times New Roman" panose="02020603050405020304" pitchFamily="18" charset="0"/>
              </a:rPr>
              <a:t>en</a:t>
            </a:r>
            <a:r>
              <a:rPr lang="en-NL" sz="3200" dirty="0">
                <a:effectLst/>
                <a:latin typeface="Aptos" panose="020B0004020202020204" pitchFamily="34" charset="0"/>
                <a:ea typeface="Aptos" panose="020B0004020202020204" pitchFamily="34" charset="0"/>
                <a:cs typeface="Times New Roman" panose="02020603050405020304" pitchFamily="18" charset="0"/>
              </a:rPr>
              <a:t> Netflix.</a:t>
            </a:r>
          </a:p>
          <a:p>
            <a:pPr>
              <a:lnSpc>
                <a:spcPct val="107000"/>
              </a:lnSpc>
              <a:spcAft>
                <a:spcPts val="800"/>
              </a:spcAft>
            </a:pPr>
            <a:r>
              <a:rPr lang="en-GB" sz="3200" dirty="0">
                <a:latin typeface="Aptos" panose="020B0004020202020204" pitchFamily="34" charset="0"/>
                <a:ea typeface="Aptos" panose="020B0004020202020204" pitchFamily="34" charset="0"/>
                <a:cs typeface="Times New Roman" panose="02020603050405020304" pitchFamily="18" charset="0"/>
              </a:rPr>
              <a:t>-</a:t>
            </a:r>
            <a:r>
              <a:rPr lang="en-NL" sz="3200" dirty="0" err="1">
                <a:effectLst/>
                <a:latin typeface="Aptos" panose="020B0004020202020204" pitchFamily="34" charset="0"/>
                <a:ea typeface="Aptos" panose="020B0004020202020204" pitchFamily="34" charset="0"/>
                <a:cs typeface="Times New Roman" panose="02020603050405020304" pitchFamily="18" charset="0"/>
              </a:rPr>
              <a:t>Biedt</a:t>
            </a:r>
            <a:r>
              <a:rPr lang="en-NL" sz="3200" dirty="0">
                <a:effectLst/>
                <a:latin typeface="Aptos" panose="020B0004020202020204" pitchFamily="34" charset="0"/>
                <a:ea typeface="Aptos" panose="020B0004020202020204" pitchFamily="34" charset="0"/>
                <a:cs typeface="Times New Roman" panose="02020603050405020304" pitchFamily="18" charset="0"/>
              </a:rPr>
              <a:t> </a:t>
            </a:r>
            <a:r>
              <a:rPr lang="en-NL" sz="3200" dirty="0" err="1">
                <a:effectLst/>
                <a:latin typeface="Aptos" panose="020B0004020202020204" pitchFamily="34" charset="0"/>
                <a:ea typeface="Aptos" panose="020B0004020202020204" pitchFamily="34" charset="0"/>
                <a:cs typeface="Times New Roman" panose="02020603050405020304" pitchFamily="18" charset="0"/>
              </a:rPr>
              <a:t>gebruikersinteractie</a:t>
            </a:r>
            <a:r>
              <a:rPr lang="en-NL" sz="3200" dirty="0">
                <a:effectLst/>
                <a:latin typeface="Aptos" panose="020B0004020202020204" pitchFamily="34" charset="0"/>
                <a:ea typeface="Aptos" panose="020B0004020202020204" pitchFamily="34" charset="0"/>
                <a:cs typeface="Times New Roman" panose="02020603050405020304" pitchFamily="18" charset="0"/>
              </a:rPr>
              <a:t>, real-time updates </a:t>
            </a:r>
            <a:r>
              <a:rPr lang="en-NL" sz="3200" dirty="0" err="1">
                <a:effectLst/>
                <a:latin typeface="Aptos" panose="020B0004020202020204" pitchFamily="34" charset="0"/>
                <a:ea typeface="Aptos" panose="020B0004020202020204" pitchFamily="34" charset="0"/>
                <a:cs typeface="Times New Roman" panose="02020603050405020304" pitchFamily="18" charset="0"/>
              </a:rPr>
              <a:t>en</a:t>
            </a:r>
            <a:r>
              <a:rPr lang="en-NL" sz="3200" dirty="0">
                <a:effectLst/>
                <a:latin typeface="Aptos" panose="020B0004020202020204" pitchFamily="34" charset="0"/>
                <a:ea typeface="Aptos" panose="020B0004020202020204" pitchFamily="34" charset="0"/>
                <a:cs typeface="Times New Roman" panose="02020603050405020304" pitchFamily="18" charset="0"/>
              </a:rPr>
              <a:t> </a:t>
            </a:r>
            <a:r>
              <a:rPr lang="en-NL" sz="3200" dirty="0" err="1">
                <a:effectLst/>
                <a:latin typeface="Aptos" panose="020B0004020202020204" pitchFamily="34" charset="0"/>
                <a:ea typeface="Aptos" panose="020B0004020202020204" pitchFamily="34" charset="0"/>
                <a:cs typeface="Times New Roman" panose="02020603050405020304" pitchFamily="18" charset="0"/>
              </a:rPr>
              <a:t>meer</a:t>
            </a:r>
            <a:r>
              <a:rPr lang="en-NL" sz="1800" dirty="0">
                <a:effectLst/>
                <a:latin typeface="Aptos" panose="020B0004020202020204" pitchFamily="34" charset="0"/>
                <a:ea typeface="Aptos" panose="020B0004020202020204" pitchFamily="34" charset="0"/>
                <a:cs typeface="Times New Roman" panose="02020603050405020304" pitchFamily="18" charset="0"/>
              </a:rPr>
              <a:t>.</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Hoe </a:t>
            </a:r>
            <a:r>
              <a:rPr lang="en-US" dirty="0" err="1"/>
              <a:t>wordt</a:t>
            </a:r>
            <a:r>
              <a:rPr lang="en-US" dirty="0"/>
              <a:t> </a:t>
            </a:r>
            <a:r>
              <a:rPr lang="en-US" dirty="0" err="1"/>
              <a:t>Javascript</a:t>
            </a:r>
            <a:r>
              <a:rPr lang="en-US" dirty="0"/>
              <a:t> </a:t>
            </a:r>
            <a:r>
              <a:rPr lang="en-US" dirty="0" err="1"/>
              <a:t>gebruikt</a:t>
            </a:r>
            <a:r>
              <a:rPr lang="en-US" dirty="0"/>
              <a:t> in </a:t>
            </a:r>
            <a:r>
              <a:rPr lang="en-US" dirty="0" err="1"/>
              <a:t>ons</a:t>
            </a:r>
            <a:r>
              <a:rPr lang="en-US" dirty="0"/>
              <a:t> website</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259056"/>
            <a:ext cx="2994660" cy="3006531"/>
          </a:xfrm>
        </p:spPr>
        <p:txBody>
          <a:bodyPr>
            <a:normAutofit/>
          </a:bodyPr>
          <a:lstStyle/>
          <a:p>
            <a:r>
              <a:rPr lang="en-US" dirty="0"/>
              <a:t>Know your material in advance​</a:t>
            </a:r>
          </a:p>
          <a:p>
            <a:r>
              <a:rPr lang="en-US" dirty="0"/>
              <a:t>Anticipate common </a:t>
            </a:r>
            <a:br>
              <a:rPr lang="en-US" dirty="0"/>
            </a:br>
            <a:r>
              <a:rPr lang="en-US" dirty="0"/>
              <a:t>questions​</a:t>
            </a:r>
          </a:p>
          <a:p>
            <a:r>
              <a:rPr lang="en-US" dirty="0"/>
              <a:t>Rehearse your responses</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nl-NL" dirty="0"/>
              <a:t>Hoe verschilt </a:t>
            </a:r>
            <a:r>
              <a:rPr lang="nl-NL" dirty="0" err="1"/>
              <a:t>JavaScript</a:t>
            </a:r>
            <a:r>
              <a:rPr lang="nl-NL" dirty="0"/>
              <a:t> van andere programmeertalen?</a:t>
            </a:r>
            <a:endParaRPr lang="en-US" dirty="0"/>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4" y="2481940"/>
            <a:ext cx="9469921" cy="3635831"/>
          </a:xfrm>
        </p:spPr>
        <p:txBody>
          <a:bodyPr>
            <a:normAutofit/>
          </a:bodyPr>
          <a:lstStyle/>
          <a:p>
            <a:r>
              <a:rPr lang="nl-NL" sz="2000" dirty="0" err="1"/>
              <a:t>JavaScript</a:t>
            </a:r>
            <a:r>
              <a:rPr lang="nl-NL" sz="2000" dirty="0"/>
              <a:t> of kortweg JS is gemaakt om interactiviteit aan de site toe te voegen, dus als we programmeren vergelijken met het bouwen van een huis, zal HTML de structuur van het huis specificeren en waar de muren en deuren zich zullen bevinden, terwijl CSS verantwoordelijk zal zijn voor het behang en de bekleding die het huis versieren om het aantrekkelijker te maken. </a:t>
            </a:r>
            <a:r>
              <a:rPr lang="nl-NL" sz="2000" dirty="0" err="1"/>
              <a:t>JavaScript</a:t>
            </a:r>
            <a:r>
              <a:rPr lang="nl-NL" sz="2000" dirty="0"/>
              <a:t> voegt gemak toe en betekent dat u lichten kunt aandoen en deuren kunt openen.</a:t>
            </a:r>
            <a:endParaRPr lang="en-US" sz="2000"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425246604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{6112B70A-858C-40CB-BF79-F3F15A028AF3}tf33968143_win32</Template>
  <TotalTime>26</TotalTime>
  <Words>639</Words>
  <Application>Microsoft Office PowerPoint</Application>
  <PresentationFormat>Breedbeeld</PresentationFormat>
  <Paragraphs>120</Paragraphs>
  <Slides>13</Slides>
  <Notes>13</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13</vt:i4>
      </vt:variant>
    </vt:vector>
  </HeadingPairs>
  <TitlesOfParts>
    <vt:vector size="18" baseType="lpstr">
      <vt:lpstr>Aptos</vt:lpstr>
      <vt:lpstr>Arial</vt:lpstr>
      <vt:lpstr>Avenir Next LT Pro</vt:lpstr>
      <vt:lpstr>Calibri</vt:lpstr>
      <vt:lpstr>Custom</vt:lpstr>
      <vt:lpstr>Javascript presentatie</vt:lpstr>
      <vt:lpstr>Agenda</vt:lpstr>
      <vt:lpstr>Wat is javascript</vt:lpstr>
      <vt:lpstr> Geschiedenis: Gemaakt in 1995 door Brendan Eich. JavaScript is een programmeertaal die wordt gebruikt om webpagina’s   interactief te maken. Gebruikt door 97% van alle websites.  </vt:lpstr>
      <vt:lpstr>Waarvoor wordt Javascript gebruikt</vt:lpstr>
      <vt:lpstr>Belangerijke kenmerken van javascript</vt:lpstr>
      <vt:lpstr>Javascript in de echte wereld </vt:lpstr>
      <vt:lpstr>Hoe wordt Javascript gebruikt in ons website</vt:lpstr>
      <vt:lpstr>Hoe verschilt JavaScript van andere programmeertalen?</vt:lpstr>
      <vt:lpstr>Goodbye or conclusion​</vt:lpstr>
      <vt:lpstr>Dynamic delivery​</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Thierry Chatoorang</dc:creator>
  <cp:lastModifiedBy>Vitaliy Ivanov</cp:lastModifiedBy>
  <cp:revision>2</cp:revision>
  <dcterms:created xsi:type="dcterms:W3CDTF">2024-09-24T07:44:36Z</dcterms:created>
  <dcterms:modified xsi:type="dcterms:W3CDTF">2024-09-24T09:21:51Z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